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8" r:id="rId2"/>
    <p:sldId id="264" r:id="rId3"/>
    <p:sldId id="265" r:id="rId4"/>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5F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98"/>
    <p:restoredTop sz="94677"/>
  </p:normalViewPr>
  <p:slideViewPr>
    <p:cSldViewPr snapToGrid="0">
      <p:cViewPr>
        <p:scale>
          <a:sx n="90" d="100"/>
          <a:sy n="90" d="100"/>
        </p:scale>
        <p:origin x="984" y="-94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61E0C1E0-F37A-B24B-8F91-FDA435630040}" type="datetimeFigureOut">
              <a:rPr lang="es-CL" smtClean="0"/>
              <a:t>09-02-2026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3571896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61E0C1E0-F37A-B24B-8F91-FDA435630040}" type="datetimeFigureOut">
              <a:rPr lang="es-CL" smtClean="0"/>
              <a:t>09-02-2026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2503209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61E0C1E0-F37A-B24B-8F91-FDA435630040}" type="datetimeFigureOut">
              <a:rPr lang="es-CL" smtClean="0"/>
              <a:t>09-02-2026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1734963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61E0C1E0-F37A-B24B-8F91-FDA435630040}" type="datetimeFigureOut">
              <a:rPr lang="es-CL" smtClean="0"/>
              <a:t>09-02-2026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32684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61E0C1E0-F37A-B24B-8F91-FDA435630040}" type="datetimeFigureOut">
              <a:rPr lang="es-CL" smtClean="0"/>
              <a:t>09-02-2026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633278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61E0C1E0-F37A-B24B-8F91-FDA435630040}" type="datetimeFigureOut">
              <a:rPr lang="es-CL" smtClean="0"/>
              <a:t>09-02-2026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1350178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MX"/>
              <a:t>Haga clic para modificar los estilos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MX"/>
              <a:t>Haga clic para modificar los estilos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61E0C1E0-F37A-B24B-8F91-FDA435630040}" type="datetimeFigureOut">
              <a:rPr lang="es-CL" smtClean="0"/>
              <a:t>09-02-2026</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2922512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61E0C1E0-F37A-B24B-8F91-FDA435630040}" type="datetimeFigureOut">
              <a:rPr lang="es-CL" smtClean="0"/>
              <a:t>09-02-2026</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1888916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E0C1E0-F37A-B24B-8F91-FDA435630040}" type="datetimeFigureOut">
              <a:rPr lang="es-CL" smtClean="0"/>
              <a:t>09-02-2026</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4130130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61E0C1E0-F37A-B24B-8F91-FDA435630040}" type="datetimeFigureOut">
              <a:rPr lang="es-CL" smtClean="0"/>
              <a:t>09-02-2026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3953601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61E0C1E0-F37A-B24B-8F91-FDA435630040}" type="datetimeFigureOut">
              <a:rPr lang="es-CL" smtClean="0"/>
              <a:t>09-02-2026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33947A0-D7DB-644B-A2F2-9BB5EFA2A10F}" type="slidenum">
              <a:rPr lang="es-CL" smtClean="0"/>
              <a:t>‹Nº›</a:t>
            </a:fld>
            <a:endParaRPr lang="es-CL"/>
          </a:p>
        </p:txBody>
      </p:sp>
    </p:spTree>
    <p:extLst>
      <p:ext uri="{BB962C8B-B14F-4D97-AF65-F5344CB8AC3E}">
        <p14:creationId xmlns:p14="http://schemas.microsoft.com/office/powerpoint/2010/main" val="3039509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61E0C1E0-F37A-B24B-8F91-FDA435630040}" type="datetimeFigureOut">
              <a:rPr lang="es-CL" smtClean="0"/>
              <a:t>09-02-2026</a:t>
            </a:fld>
            <a:endParaRPr lang="es-CL"/>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B33947A0-D7DB-644B-A2F2-9BB5EFA2A10F}" type="slidenum">
              <a:rPr lang="es-CL" smtClean="0"/>
              <a:t>‹Nº›</a:t>
            </a:fld>
            <a:endParaRPr lang="es-CL"/>
          </a:p>
        </p:txBody>
      </p:sp>
    </p:spTree>
    <p:extLst>
      <p:ext uri="{BB962C8B-B14F-4D97-AF65-F5344CB8AC3E}">
        <p14:creationId xmlns:p14="http://schemas.microsoft.com/office/powerpoint/2010/main" val="24080623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3EFFB740-E7AF-4946-A41F-53512E8BA280}"/>
              </a:ext>
            </a:extLst>
          </p:cNvPr>
          <p:cNvPicPr>
            <a:picLocks noChangeAspect="1"/>
          </p:cNvPicPr>
          <p:nvPr/>
        </p:nvPicPr>
        <p:blipFill>
          <a:blip r:embed="rId3"/>
          <a:stretch>
            <a:fillRect/>
          </a:stretch>
        </p:blipFill>
        <p:spPr>
          <a:xfrm>
            <a:off x="5201221" y="993132"/>
            <a:ext cx="1474746" cy="329944"/>
          </a:xfrm>
          <a:prstGeom prst="rect">
            <a:avLst/>
          </a:prstGeom>
        </p:spPr>
      </p:pic>
      <p:sp>
        <p:nvSpPr>
          <p:cNvPr id="2" name="CuadroTexto 1">
            <a:extLst>
              <a:ext uri="{FF2B5EF4-FFF2-40B4-BE49-F238E27FC236}">
                <a16:creationId xmlns:a16="http://schemas.microsoft.com/office/drawing/2014/main" id="{C7B4E30D-991E-E22A-78F0-8CA4B06D4502}"/>
              </a:ext>
            </a:extLst>
          </p:cNvPr>
          <p:cNvSpPr txBox="1"/>
          <p:nvPr/>
        </p:nvSpPr>
        <p:spPr>
          <a:xfrm>
            <a:off x="276446" y="1158104"/>
            <a:ext cx="4596258" cy="584775"/>
          </a:xfrm>
          <a:prstGeom prst="rect">
            <a:avLst/>
          </a:prstGeom>
          <a:noFill/>
        </p:spPr>
        <p:txBody>
          <a:bodyPr wrap="none" rtlCol="0">
            <a:spAutoFit/>
          </a:bodyPr>
          <a:lstStyle/>
          <a:p>
            <a:r>
              <a:rPr lang="en-US" sz="1600" b="1" dirty="0">
                <a:solidFill>
                  <a:srgbClr val="002060"/>
                </a:solidFill>
              </a:rPr>
              <a:t>FICHA TÉCNICA</a:t>
            </a:r>
          </a:p>
          <a:p>
            <a:r>
              <a:rPr lang="en-US" sz="1600" b="1" dirty="0">
                <a:solidFill>
                  <a:srgbClr val="002060"/>
                </a:solidFill>
              </a:rPr>
              <a:t>RECOJEHOJAS BOLSA FLOWMAK (</a:t>
            </a:r>
            <a:r>
              <a:rPr lang="es-CL" sz="1600" b="1" dirty="0">
                <a:solidFill>
                  <a:srgbClr val="002060"/>
                </a:solidFill>
              </a:rPr>
              <a:t>Fondo y Volumen</a:t>
            </a:r>
            <a:r>
              <a:rPr lang="en-US" sz="1600" b="1" dirty="0">
                <a:solidFill>
                  <a:srgbClr val="002060"/>
                </a:solidFill>
              </a:rPr>
              <a:t>)</a:t>
            </a:r>
            <a:endParaRPr lang="es-CL" sz="1600" b="1" dirty="0">
              <a:solidFill>
                <a:srgbClr val="002060"/>
              </a:solidFill>
            </a:endParaRPr>
          </a:p>
        </p:txBody>
      </p:sp>
      <p:sp>
        <p:nvSpPr>
          <p:cNvPr id="4" name="CuadroTexto 3">
            <a:extLst>
              <a:ext uri="{FF2B5EF4-FFF2-40B4-BE49-F238E27FC236}">
                <a16:creationId xmlns:a16="http://schemas.microsoft.com/office/drawing/2014/main" id="{89099797-11B0-3F5F-B986-1FA5C88B0E82}"/>
              </a:ext>
            </a:extLst>
          </p:cNvPr>
          <p:cNvSpPr txBox="1"/>
          <p:nvPr/>
        </p:nvSpPr>
        <p:spPr>
          <a:xfrm>
            <a:off x="276445" y="1946646"/>
            <a:ext cx="5238307" cy="723275"/>
          </a:xfrm>
          <a:prstGeom prst="rect">
            <a:avLst/>
          </a:prstGeom>
          <a:noFill/>
        </p:spPr>
        <p:txBody>
          <a:bodyPr wrap="square" rtlCol="0">
            <a:spAutoFit/>
          </a:bodyPr>
          <a:lstStyle/>
          <a:p>
            <a:pPr>
              <a:spcAft>
                <a:spcPts val="600"/>
              </a:spcAft>
            </a:pPr>
            <a:r>
              <a:rPr lang="en-US" sz="1400" b="1" dirty="0" err="1">
                <a:solidFill>
                  <a:srgbClr val="002060"/>
                </a:solidFill>
              </a:rPr>
              <a:t>Descripción</a:t>
            </a:r>
            <a:r>
              <a:rPr lang="en-US" sz="1400" b="1" dirty="0">
                <a:solidFill>
                  <a:srgbClr val="002060"/>
                </a:solidFill>
              </a:rPr>
              <a:t> Técnica del </a:t>
            </a:r>
            <a:r>
              <a:rPr lang="en-US" sz="1400" b="1" dirty="0" err="1">
                <a:solidFill>
                  <a:srgbClr val="002060"/>
                </a:solidFill>
              </a:rPr>
              <a:t>Producto</a:t>
            </a:r>
            <a:endParaRPr lang="es-CL" sz="1400" b="1" dirty="0">
              <a:solidFill>
                <a:srgbClr val="002060"/>
              </a:solidFill>
            </a:endParaRPr>
          </a:p>
          <a:p>
            <a:pPr algn="just"/>
            <a:r>
              <a:rPr lang="en-US" sz="1100" dirty="0"/>
              <a:t>	</a:t>
            </a:r>
            <a:r>
              <a:rPr lang="es-CL" sz="1100" dirty="0"/>
              <a:t>Diseñado para la recolección de grandes volúmenes de residuos o suciedad que ya ha decantado al fondo.</a:t>
            </a:r>
          </a:p>
        </p:txBody>
      </p:sp>
      <p:sp>
        <p:nvSpPr>
          <p:cNvPr id="11" name="CuadroTexto 10">
            <a:extLst>
              <a:ext uri="{FF2B5EF4-FFF2-40B4-BE49-F238E27FC236}">
                <a16:creationId xmlns:a16="http://schemas.microsoft.com/office/drawing/2014/main" id="{39D9D445-77A0-7292-6404-66BBECBB64DE}"/>
              </a:ext>
            </a:extLst>
          </p:cNvPr>
          <p:cNvSpPr txBox="1"/>
          <p:nvPr/>
        </p:nvSpPr>
        <p:spPr>
          <a:xfrm>
            <a:off x="276445" y="2827817"/>
            <a:ext cx="5238307" cy="307777"/>
          </a:xfrm>
          <a:prstGeom prst="rect">
            <a:avLst/>
          </a:prstGeom>
          <a:noFill/>
        </p:spPr>
        <p:txBody>
          <a:bodyPr wrap="square" rtlCol="0">
            <a:spAutoFit/>
          </a:bodyPr>
          <a:lstStyle/>
          <a:p>
            <a:pPr>
              <a:spcAft>
                <a:spcPts val="600"/>
              </a:spcAft>
            </a:pPr>
            <a:r>
              <a:rPr lang="es-ES" sz="1400" b="1" dirty="0">
                <a:solidFill>
                  <a:srgbClr val="002060"/>
                </a:solidFill>
              </a:rPr>
              <a:t>Modelos Disponibles</a:t>
            </a:r>
          </a:p>
        </p:txBody>
      </p:sp>
      <p:pic>
        <p:nvPicPr>
          <p:cNvPr id="9" name="Imagen 8">
            <a:extLst>
              <a:ext uri="{FF2B5EF4-FFF2-40B4-BE49-F238E27FC236}">
                <a16:creationId xmlns:a16="http://schemas.microsoft.com/office/drawing/2014/main" id="{E21001F4-22BB-E8B7-7359-CE5C010BB923}"/>
              </a:ext>
            </a:extLst>
          </p:cNvPr>
          <p:cNvPicPr>
            <a:picLocks noChangeAspect="1"/>
          </p:cNvPicPr>
          <p:nvPr/>
        </p:nvPicPr>
        <p:blipFill>
          <a:blip r:embed="rId4"/>
          <a:stretch>
            <a:fillRect/>
          </a:stretch>
        </p:blipFill>
        <p:spPr>
          <a:xfrm>
            <a:off x="1324005" y="3293490"/>
            <a:ext cx="3877216" cy="3429479"/>
          </a:xfrm>
          <a:prstGeom prst="rect">
            <a:avLst/>
          </a:prstGeom>
        </p:spPr>
      </p:pic>
    </p:spTree>
    <p:extLst>
      <p:ext uri="{BB962C8B-B14F-4D97-AF65-F5344CB8AC3E}">
        <p14:creationId xmlns:p14="http://schemas.microsoft.com/office/powerpoint/2010/main" val="2852412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ECCBB08-2D49-32BC-5CD1-8475031836D1}"/>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D684DF94-E78E-78DD-C883-155A009D7972}"/>
              </a:ext>
            </a:extLst>
          </p:cNvPr>
          <p:cNvPicPr>
            <a:picLocks noChangeAspect="1"/>
          </p:cNvPicPr>
          <p:nvPr/>
        </p:nvPicPr>
        <p:blipFill>
          <a:blip r:embed="rId3"/>
          <a:stretch>
            <a:fillRect/>
          </a:stretch>
        </p:blipFill>
        <p:spPr>
          <a:xfrm>
            <a:off x="5201221" y="993132"/>
            <a:ext cx="1474746" cy="329944"/>
          </a:xfrm>
          <a:prstGeom prst="rect">
            <a:avLst/>
          </a:prstGeom>
        </p:spPr>
      </p:pic>
      <p:sp>
        <p:nvSpPr>
          <p:cNvPr id="2" name="CuadroTexto 1">
            <a:extLst>
              <a:ext uri="{FF2B5EF4-FFF2-40B4-BE49-F238E27FC236}">
                <a16:creationId xmlns:a16="http://schemas.microsoft.com/office/drawing/2014/main" id="{BC596F94-E744-6B8C-6B83-190791351BE8}"/>
              </a:ext>
            </a:extLst>
          </p:cNvPr>
          <p:cNvSpPr txBox="1"/>
          <p:nvPr/>
        </p:nvSpPr>
        <p:spPr>
          <a:xfrm>
            <a:off x="276446" y="1030688"/>
            <a:ext cx="4629794" cy="584775"/>
          </a:xfrm>
          <a:prstGeom prst="rect">
            <a:avLst/>
          </a:prstGeom>
          <a:noFill/>
        </p:spPr>
        <p:txBody>
          <a:bodyPr wrap="none" rtlCol="0">
            <a:spAutoFit/>
          </a:bodyPr>
          <a:lstStyle/>
          <a:p>
            <a:r>
              <a:rPr lang="en-US" sz="1600" b="1" dirty="0">
                <a:solidFill>
                  <a:srgbClr val="002060"/>
                </a:solidFill>
              </a:rPr>
              <a:t>FICHA TÉCNICA</a:t>
            </a:r>
          </a:p>
          <a:p>
            <a:r>
              <a:rPr lang="en-US" sz="1600" b="1" dirty="0">
                <a:solidFill>
                  <a:srgbClr val="002060"/>
                </a:solidFill>
              </a:rPr>
              <a:t>RECOJEHOJAS BOLSA FLOWMAK (</a:t>
            </a:r>
            <a:r>
              <a:rPr lang="es-CL" sz="1600" b="1" dirty="0">
                <a:solidFill>
                  <a:srgbClr val="002060"/>
                </a:solidFill>
              </a:rPr>
              <a:t>Fondo y Volumen</a:t>
            </a:r>
            <a:r>
              <a:rPr lang="en-US" sz="1600" b="1" dirty="0">
                <a:solidFill>
                  <a:srgbClr val="002060"/>
                </a:solidFill>
              </a:rPr>
              <a:t>)</a:t>
            </a:r>
            <a:endParaRPr lang="es-CL" sz="1600" b="1" dirty="0">
              <a:solidFill>
                <a:srgbClr val="002060"/>
              </a:solidFill>
            </a:endParaRPr>
          </a:p>
        </p:txBody>
      </p:sp>
      <p:sp>
        <p:nvSpPr>
          <p:cNvPr id="22" name="CuadroTexto 21">
            <a:extLst>
              <a:ext uri="{FF2B5EF4-FFF2-40B4-BE49-F238E27FC236}">
                <a16:creationId xmlns:a16="http://schemas.microsoft.com/office/drawing/2014/main" id="{AF0F08BC-0759-80FC-8C99-851D4EBF7C9D}"/>
              </a:ext>
            </a:extLst>
          </p:cNvPr>
          <p:cNvSpPr txBox="1"/>
          <p:nvPr/>
        </p:nvSpPr>
        <p:spPr>
          <a:xfrm>
            <a:off x="276446" y="1782111"/>
            <a:ext cx="5238307" cy="3847207"/>
          </a:xfrm>
          <a:prstGeom prst="rect">
            <a:avLst/>
          </a:prstGeom>
          <a:noFill/>
        </p:spPr>
        <p:txBody>
          <a:bodyPr wrap="square" rtlCol="0">
            <a:spAutoFit/>
          </a:bodyPr>
          <a:lstStyle/>
          <a:p>
            <a:pPr>
              <a:spcAft>
                <a:spcPts val="600"/>
              </a:spcAft>
            </a:pPr>
            <a:r>
              <a:rPr lang="es-ES" sz="1400" b="1" dirty="0">
                <a:solidFill>
                  <a:srgbClr val="002060"/>
                </a:solidFill>
              </a:rPr>
              <a:t>Función Principal</a:t>
            </a:r>
          </a:p>
          <a:p>
            <a:pPr algn="just">
              <a:spcAft>
                <a:spcPts val="600"/>
              </a:spcAft>
            </a:pPr>
            <a:r>
              <a:rPr lang="es-CL" sz="1100" dirty="0"/>
              <a:t>Recolección de grandes volúmenes de residuos o suciedad que ya ha decantado al fondo.</a:t>
            </a:r>
          </a:p>
          <a:p>
            <a:pPr algn="just">
              <a:spcAft>
                <a:spcPts val="600"/>
              </a:spcAft>
            </a:pPr>
            <a:r>
              <a:rPr lang="es-CL" sz="1100" dirty="0"/>
              <a:t> </a:t>
            </a:r>
          </a:p>
          <a:p>
            <a:pPr algn="just">
              <a:spcAft>
                <a:spcPts val="600"/>
              </a:spcAft>
            </a:pPr>
            <a:r>
              <a:rPr lang="es-CL" sz="1400" b="1" dirty="0">
                <a:solidFill>
                  <a:srgbClr val="002060"/>
                </a:solidFill>
              </a:rPr>
              <a:t>Principios de Operación</a:t>
            </a:r>
          </a:p>
          <a:p>
            <a:pPr marL="171450" indent="-171450">
              <a:spcAft>
                <a:spcPts val="600"/>
              </a:spcAft>
              <a:buFont typeface="Arial" panose="020B0604020202020204" pitchFamily="34" charset="0"/>
              <a:buChar char="•"/>
            </a:pPr>
            <a:r>
              <a:rPr lang="es-CL" sz="1100" b="1" dirty="0"/>
              <a:t>Filtrado Directo: </a:t>
            </a:r>
            <a:r>
              <a:rPr lang="es-CL" sz="1100" dirty="0"/>
              <a:t>Al desplazar el </a:t>
            </a:r>
            <a:r>
              <a:rPr lang="es-CL" sz="1100" dirty="0" err="1"/>
              <a:t>recogehojas</a:t>
            </a:r>
            <a:r>
              <a:rPr lang="es-CL" sz="1100" dirty="0"/>
              <a:t> por el agua, la malla actúa como un colador: deja pasar el agua libremente pero atrapa cualquier residuo sólido (hojas, bichos o basura).</a:t>
            </a:r>
          </a:p>
          <a:p>
            <a:pPr marL="171450" indent="-171450">
              <a:spcAft>
                <a:spcPts val="600"/>
              </a:spcAft>
              <a:buFont typeface="Arial" panose="020B0604020202020204" pitchFamily="34" charset="0"/>
              <a:buChar char="•"/>
            </a:pPr>
            <a:r>
              <a:rPr lang="es-CL" sz="1100" b="1" dirty="0"/>
              <a:t>Efecto de Atrapamiento (Bolsa): </a:t>
            </a:r>
            <a:r>
              <a:rPr lang="es-CL" sz="1100" dirty="0"/>
              <a:t>La forma de bolsa genera un espacio profundo donde los residuos quedan encerrados. Una vez que entran, la misma presión del agua al moverlo los mantiene al fondo de la red, evitando que se salgan.</a:t>
            </a:r>
          </a:p>
          <a:p>
            <a:pPr marL="171450" indent="-171450">
              <a:spcAft>
                <a:spcPts val="600"/>
              </a:spcAft>
              <a:buFont typeface="Arial" panose="020B0604020202020204" pitchFamily="34" charset="0"/>
              <a:buChar char="•"/>
            </a:pPr>
            <a:r>
              <a:rPr lang="es-CL" sz="1100" b="1" dirty="0"/>
              <a:t>Borde de Recolección: </a:t>
            </a:r>
            <a:r>
              <a:rPr lang="es-CL" sz="1100" dirty="0"/>
              <a:t>El marco tiene un borde inclinado que actúa como una "pala". Esto facilita levantar la suciedad que está pegada al fondo o flotando justo en la línea de agua sin golpear bruscamente las paredes de la piscina.</a:t>
            </a:r>
          </a:p>
          <a:p>
            <a:pPr>
              <a:spcAft>
                <a:spcPts val="600"/>
              </a:spcAft>
            </a:pPr>
            <a:endParaRPr lang="es-ES" sz="1400" b="1" dirty="0">
              <a:solidFill>
                <a:srgbClr val="002060"/>
              </a:solidFill>
            </a:endParaRPr>
          </a:p>
          <a:p>
            <a:pPr>
              <a:spcAft>
                <a:spcPts val="600"/>
              </a:spcAft>
            </a:pPr>
            <a:r>
              <a:rPr lang="es-ES" sz="1400" b="1" dirty="0">
                <a:solidFill>
                  <a:srgbClr val="002060"/>
                </a:solidFill>
              </a:rPr>
              <a:t>Beneficios Técnicos</a:t>
            </a:r>
          </a:p>
          <a:p>
            <a:pPr>
              <a:spcAft>
                <a:spcPts val="600"/>
              </a:spcAft>
            </a:pPr>
            <a:r>
              <a:rPr lang="es-CL" sz="1100" dirty="0"/>
              <a:t>Su diseño de bolsa genera un efecto hidrodinámico que "atrapa" los residuos en su interior, impidiendo que vuelvan a salir con la corriente de agua.</a:t>
            </a:r>
          </a:p>
        </p:txBody>
      </p:sp>
    </p:spTree>
    <p:extLst>
      <p:ext uri="{BB962C8B-B14F-4D97-AF65-F5344CB8AC3E}">
        <p14:creationId xmlns:p14="http://schemas.microsoft.com/office/powerpoint/2010/main" val="2673649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787B56B-8D1E-9A5C-860F-8EE80DD9674F}"/>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33695594-68DB-DA31-9142-9F901DF0CC0D}"/>
              </a:ext>
            </a:extLst>
          </p:cNvPr>
          <p:cNvPicPr>
            <a:picLocks noChangeAspect="1"/>
          </p:cNvPicPr>
          <p:nvPr/>
        </p:nvPicPr>
        <p:blipFill>
          <a:blip r:embed="rId3"/>
          <a:stretch>
            <a:fillRect/>
          </a:stretch>
        </p:blipFill>
        <p:spPr>
          <a:xfrm>
            <a:off x="5201221" y="993132"/>
            <a:ext cx="1474746" cy="329944"/>
          </a:xfrm>
          <a:prstGeom prst="rect">
            <a:avLst/>
          </a:prstGeom>
        </p:spPr>
      </p:pic>
      <p:sp>
        <p:nvSpPr>
          <p:cNvPr id="2" name="CuadroTexto 1">
            <a:extLst>
              <a:ext uri="{FF2B5EF4-FFF2-40B4-BE49-F238E27FC236}">
                <a16:creationId xmlns:a16="http://schemas.microsoft.com/office/drawing/2014/main" id="{D63F9DEC-DB25-A378-642D-E1C4E566A533}"/>
              </a:ext>
            </a:extLst>
          </p:cNvPr>
          <p:cNvSpPr txBox="1"/>
          <p:nvPr/>
        </p:nvSpPr>
        <p:spPr>
          <a:xfrm>
            <a:off x="276446" y="1158104"/>
            <a:ext cx="4596258" cy="584775"/>
          </a:xfrm>
          <a:prstGeom prst="rect">
            <a:avLst/>
          </a:prstGeom>
          <a:noFill/>
        </p:spPr>
        <p:txBody>
          <a:bodyPr wrap="none" rtlCol="0">
            <a:spAutoFit/>
          </a:bodyPr>
          <a:lstStyle/>
          <a:p>
            <a:r>
              <a:rPr lang="en-US" sz="1600" b="1" dirty="0">
                <a:solidFill>
                  <a:srgbClr val="002060"/>
                </a:solidFill>
              </a:rPr>
              <a:t>FICHA TÉCNICA</a:t>
            </a:r>
          </a:p>
          <a:p>
            <a:r>
              <a:rPr lang="en-US" sz="1600" b="1" dirty="0">
                <a:solidFill>
                  <a:srgbClr val="002060"/>
                </a:solidFill>
              </a:rPr>
              <a:t>RECOJEHOJAS BOLSA FLOWMAK (</a:t>
            </a:r>
            <a:r>
              <a:rPr lang="es-CL" sz="1600" b="1" dirty="0">
                <a:solidFill>
                  <a:srgbClr val="002060"/>
                </a:solidFill>
              </a:rPr>
              <a:t>Fondo y Volumen</a:t>
            </a:r>
            <a:r>
              <a:rPr lang="en-US" sz="1600" b="1" dirty="0">
                <a:solidFill>
                  <a:srgbClr val="002060"/>
                </a:solidFill>
              </a:rPr>
              <a:t>)</a:t>
            </a:r>
            <a:endParaRPr lang="es-CL" sz="1600" b="1" dirty="0">
              <a:solidFill>
                <a:srgbClr val="002060"/>
              </a:solidFill>
            </a:endParaRPr>
          </a:p>
        </p:txBody>
      </p:sp>
      <p:sp>
        <p:nvSpPr>
          <p:cNvPr id="5" name="CuadroTexto 4">
            <a:extLst>
              <a:ext uri="{FF2B5EF4-FFF2-40B4-BE49-F238E27FC236}">
                <a16:creationId xmlns:a16="http://schemas.microsoft.com/office/drawing/2014/main" id="{F2085CB4-881B-9105-DE4A-25F5CDB473C8}"/>
              </a:ext>
            </a:extLst>
          </p:cNvPr>
          <p:cNvSpPr txBox="1"/>
          <p:nvPr/>
        </p:nvSpPr>
        <p:spPr>
          <a:xfrm>
            <a:off x="276446" y="2000851"/>
            <a:ext cx="5238307" cy="3447098"/>
          </a:xfrm>
          <a:prstGeom prst="rect">
            <a:avLst/>
          </a:prstGeom>
          <a:noFill/>
        </p:spPr>
        <p:txBody>
          <a:bodyPr wrap="square" rtlCol="0">
            <a:spAutoFit/>
          </a:bodyPr>
          <a:lstStyle/>
          <a:p>
            <a:pPr>
              <a:spcAft>
                <a:spcPts val="600"/>
              </a:spcAft>
            </a:pPr>
            <a:r>
              <a:rPr lang="es-ES" sz="1400" b="1" dirty="0">
                <a:solidFill>
                  <a:srgbClr val="002060"/>
                </a:solidFill>
              </a:rPr>
              <a:t>Recomendaciones de Instalación</a:t>
            </a:r>
          </a:p>
          <a:p>
            <a:pPr marL="180975" lvl="1" indent="-180975" algn="just">
              <a:buFont typeface="Arial" panose="020B0604020202020204" pitchFamily="34" charset="0"/>
              <a:buChar char="•"/>
            </a:pPr>
            <a:r>
              <a:rPr lang="es-CL" sz="1100" dirty="0"/>
              <a:t>Diseñado para grandes volúmenes de hojas y residuos que se han acumulado en el fondo.</a:t>
            </a:r>
          </a:p>
          <a:p>
            <a:pPr marL="180975" lvl="1" indent="-180975" algn="just">
              <a:buFont typeface="Arial" panose="020B0604020202020204" pitchFamily="34" charset="0"/>
              <a:buChar char="•"/>
            </a:pPr>
            <a:r>
              <a:rPr lang="es-CL" sz="1100" dirty="0"/>
              <a:t>Utilice el borde frontal para raspar suavemente el fondo y las paredes, permitiendo que la bolsa profunda retenga eficientemente la suciedad sin que se escape.</a:t>
            </a:r>
          </a:p>
          <a:p>
            <a:pPr marL="180975" lvl="1" indent="-180975" algn="just">
              <a:buFont typeface="Arial" panose="020B0604020202020204" pitchFamily="34" charset="0"/>
              <a:buChar char="•"/>
            </a:pPr>
            <a:r>
              <a:rPr lang="es-CL" sz="1100" dirty="0"/>
              <a:t>Tenga en cuenta que cuando está lleno de residuos y agua, puede ser más pesado de sacar de la piscina.</a:t>
            </a:r>
          </a:p>
          <a:p>
            <a:pPr marL="180975" lvl="1" indent="-180975" algn="just">
              <a:buFont typeface="Arial" panose="020B0604020202020204" pitchFamily="34" charset="0"/>
              <a:buChar char="•"/>
            </a:pPr>
            <a:endParaRPr lang="es-CL" sz="1100" dirty="0"/>
          </a:p>
          <a:p>
            <a:pPr marL="0" lvl="1">
              <a:spcAft>
                <a:spcPts val="600"/>
              </a:spcAft>
            </a:pPr>
            <a:r>
              <a:rPr lang="es-CL" sz="1400" b="1" dirty="0">
                <a:solidFill>
                  <a:srgbClr val="002060"/>
                </a:solidFill>
              </a:rPr>
              <a:t>Mantención</a:t>
            </a:r>
          </a:p>
          <a:p>
            <a:pPr marL="171450" lvl="1" indent="-171450">
              <a:spcAft>
                <a:spcPts val="600"/>
              </a:spcAft>
              <a:buFont typeface="Arial" panose="020B0604020202020204" pitchFamily="34" charset="0"/>
              <a:buChar char="•"/>
            </a:pPr>
            <a:r>
              <a:rPr lang="es-CL" sz="1100" b="1" dirty="0"/>
              <a:t>Enjuague: </a:t>
            </a:r>
            <a:r>
              <a:rPr lang="es-CL" sz="1100" dirty="0"/>
              <a:t>Después de cada uso, enjuague bien la malla con una manguera de jardín para eliminar cualquier químico residual (cloro, sal) y evitar la acumulación de suciedad y moho.</a:t>
            </a:r>
          </a:p>
          <a:p>
            <a:pPr marL="171450" lvl="1" indent="-171450">
              <a:spcAft>
                <a:spcPts val="600"/>
              </a:spcAft>
              <a:buFont typeface="Arial" panose="020B0604020202020204" pitchFamily="34" charset="0"/>
              <a:buChar char="•"/>
            </a:pPr>
            <a:r>
              <a:rPr lang="es-CL" sz="1100" b="1" dirty="0"/>
              <a:t>Almacenamiento: </a:t>
            </a:r>
            <a:r>
              <a:rPr lang="es-CL" sz="1100" dirty="0"/>
              <a:t>Guarde los accesorios en un lugar fresco y seco, lejos de la luz solar directa, para prolongar la vida útil del plástico y la malla de poliéster.</a:t>
            </a:r>
          </a:p>
          <a:p>
            <a:pPr marL="171450" lvl="1" indent="-171450">
              <a:spcAft>
                <a:spcPts val="600"/>
              </a:spcAft>
              <a:buFont typeface="Arial" panose="020B0604020202020204" pitchFamily="34" charset="0"/>
              <a:buChar char="•"/>
            </a:pPr>
            <a:r>
              <a:rPr lang="es-CL" sz="1100" b="1" dirty="0"/>
              <a:t>Inspección: </a:t>
            </a:r>
            <a:r>
              <a:rPr lang="es-CL" sz="1100" dirty="0"/>
              <a:t>Revise periódicamente el sistema de clip de la pértiga y la integridad de la malla para detectar desgarros o desgastes.</a:t>
            </a:r>
          </a:p>
          <a:p>
            <a:pPr lvl="1" algn="just"/>
            <a:endParaRPr lang="es-CL" sz="1100" dirty="0"/>
          </a:p>
        </p:txBody>
      </p:sp>
    </p:spTree>
    <p:extLst>
      <p:ext uri="{BB962C8B-B14F-4D97-AF65-F5344CB8AC3E}">
        <p14:creationId xmlns:p14="http://schemas.microsoft.com/office/powerpoint/2010/main" val="701266965"/>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2181</TotalTime>
  <Words>390</Words>
  <Application>Microsoft Office PowerPoint</Application>
  <PresentationFormat>Carta (216 x 279 mm)</PresentationFormat>
  <Paragraphs>28</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Calibri Light</vt:lpstr>
      <vt:lpstr>Tema de Office</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Cristian Rosello</dc:creator>
  <cp:lastModifiedBy>Fernando Morales</cp:lastModifiedBy>
  <cp:revision>15</cp:revision>
  <dcterms:created xsi:type="dcterms:W3CDTF">2023-05-25T16:30:03Z</dcterms:created>
  <dcterms:modified xsi:type="dcterms:W3CDTF">2026-02-09T20:33:20Z</dcterms:modified>
</cp:coreProperties>
</file>